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5" r:id="rId1"/>
  </p:sldMasterIdLst>
  <p:sldIdLst>
    <p:sldId id="256" r:id="rId2"/>
    <p:sldId id="257" r:id="rId3"/>
    <p:sldId id="258" r:id="rId4"/>
    <p:sldId id="259" r:id="rId5"/>
    <p:sldId id="260" r:id="rId6"/>
    <p:sldId id="261" r:id="rId7"/>
    <p:sldId id="264" r:id="rId8"/>
    <p:sldId id="265" r:id="rId9"/>
    <p:sldId id="263"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27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3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accent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solidFill>
              </a:defRPr>
            </a:lvl1pPr>
          </a:lstStyle>
          <a:p>
            <a:fld id="{0E71A843-B6D8-4358-B239-2826E0E4F6D5}" type="datetimeFigureOut">
              <a:rPr lang="en-GB" smtClean="0"/>
              <a:t>26/06/2019</a:t>
            </a:fld>
            <a:endParaRPr lang="en-GB"/>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accent1"/>
                </a:solidFill>
              </a:defRPr>
            </a:lvl1pPr>
          </a:lstStyle>
          <a:p>
            <a:fld id="{51079371-567A-453F-A441-95115F5D2C17}" type="slidenum">
              <a:rPr lang="en-GB" smtClean="0"/>
              <a:t>‹#›</a:t>
            </a:fld>
            <a:endParaRPr lang="en-GB"/>
          </a:p>
        </p:txBody>
      </p:sp>
      <p:cxnSp>
        <p:nvCxnSpPr>
          <p:cNvPr id="8" name="Straight Connector 7"/>
          <p:cNvCxnSpPr/>
          <p:nvPr/>
        </p:nvCxnSpPr>
        <p:spPr>
          <a:xfrm>
            <a:off x="1978660" y="3733800"/>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95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71A843-B6D8-4358-B239-2826E0E4F6D5}" type="datetimeFigureOut">
              <a:rPr lang="en-GB" smtClean="0"/>
              <a:t>26/06/2019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3960785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71A843-B6D8-4358-B239-2826E0E4F6D5}" type="datetimeFigureOut">
              <a:rPr lang="en-GB" smtClean="0"/>
              <a:t>26/06/2019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3370051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71A843-B6D8-4358-B239-2826E0E4F6D5}" type="datetimeFigureOut">
              <a:rPr lang="en-GB" smtClean="0"/>
              <a:t>26/06/2019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1799247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marL="0" algn="ctr" defTabSz="914400" rtl="0" eaLnBrk="1" latinLnBrk="0" hangingPunct="1">
              <a:lnSpc>
                <a:spcPct val="85000"/>
              </a:lnSpc>
              <a:spcBef>
                <a:spcPct val="0"/>
              </a:spcBef>
              <a:buNone/>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Corbel" pitchFamily="34" charset="0"/>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71A843-B6D8-4358-B239-2826E0E4F6D5}" type="datetimeFigureOut">
              <a:rPr lang="en-GB" smtClean="0"/>
              <a:t>26/06/2019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079371-567A-453F-A441-95115F5D2C17}" type="slidenum">
              <a:rPr lang="en-GB" smtClean="0"/>
              <a:t>‹#›</a:t>
            </a:fld>
            <a:endParaRPr lang="en-GB"/>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7901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71A843-B6D8-4358-B239-2826E0E4F6D5}" type="datetimeFigureOut">
              <a:rPr lang="en-GB" smtClean="0"/>
              <a:t>26/06/2019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54106050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71A843-B6D8-4358-B239-2826E0E4F6D5}" type="datetimeFigureOut">
              <a:rPr lang="en-GB" smtClean="0"/>
              <a:t>26/06/2019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356943713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71A843-B6D8-4358-B239-2826E0E4F6D5}" type="datetimeFigureOut">
              <a:rPr lang="en-GB" smtClean="0"/>
              <a:t>26/06/2019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2805137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71A843-B6D8-4358-B239-2826E0E4F6D5}" type="datetimeFigureOut">
              <a:rPr lang="en-GB" smtClean="0"/>
              <a:t>26/06/2019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1997596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71A843-B6D8-4358-B239-2826E0E4F6D5}" type="datetimeFigureOut">
              <a:rPr lang="en-GB" smtClean="0"/>
              <a:t>26/06/2019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358506662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71A843-B6D8-4358-B239-2826E0E4F6D5}" type="datetimeFigureOut">
              <a:rPr lang="en-GB" smtClean="0"/>
              <a:t>26/06/2019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079371-567A-453F-A441-95115F5D2C17}" type="slidenum">
              <a:rPr lang="en-GB" smtClean="0"/>
              <a:t>‹#›</a:t>
            </a:fld>
            <a:endParaRPr lang="en-GB"/>
          </a:p>
        </p:txBody>
      </p:sp>
    </p:spTree>
    <p:extLst>
      <p:ext uri="{BB962C8B-B14F-4D97-AF65-F5344CB8AC3E}">
        <p14:creationId xmlns:p14="http://schemas.microsoft.com/office/powerpoint/2010/main" val="1235538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0E71A843-B6D8-4358-B239-2826E0E4F6D5}" type="datetimeFigureOut">
              <a:rPr lang="en-GB" smtClean="0"/>
              <a:t>26/06/2019</a:t>
            </a:fld>
            <a:endParaRPr lang="en-GB"/>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GB"/>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51079371-567A-453F-A441-95115F5D2C17}" type="slidenum">
              <a:rPr lang="en-GB" smtClean="0"/>
              <a:t>‹#›</a:t>
            </a:fld>
            <a:endParaRPr lang="en-GB"/>
          </a:p>
        </p:txBody>
      </p:sp>
    </p:spTree>
    <p:extLst>
      <p:ext uri="{BB962C8B-B14F-4D97-AF65-F5344CB8AC3E}">
        <p14:creationId xmlns:p14="http://schemas.microsoft.com/office/powerpoint/2010/main" val="973927395"/>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Znalezione obrazy dla zapytania cocktail bar">
            <a:extLst>
              <a:ext uri="{FF2B5EF4-FFF2-40B4-BE49-F238E27FC236}">
                <a16:creationId xmlns:a16="http://schemas.microsoft.com/office/drawing/2014/main" id="{474A6DA2-7EA8-4CF3-9A2C-2875CEB6BA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374227"/>
            <a:ext cx="12588536" cy="80426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F729969-80BA-411A-8CB6-2B53D23FD479}"/>
              </a:ext>
            </a:extLst>
          </p:cNvPr>
          <p:cNvSpPr>
            <a:spLocks noGrp="1"/>
          </p:cNvSpPr>
          <p:nvPr>
            <p:ph type="ctrTitle"/>
          </p:nvPr>
        </p:nvSpPr>
        <p:spPr>
          <a:xfrm>
            <a:off x="142041" y="418068"/>
            <a:ext cx="12304451" cy="1789514"/>
          </a:xfrm>
        </p:spPr>
        <p:txBody>
          <a:bodyPr>
            <a:noAutofit/>
          </a:bodyPr>
          <a:lstStyle/>
          <a:p>
            <a:r>
              <a:rPr lang="en-GB" sz="66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Which location is better to open Cocktail Bar Cracow or Warsaw?</a:t>
            </a:r>
          </a:p>
        </p:txBody>
      </p:sp>
    </p:spTree>
    <p:extLst>
      <p:ext uri="{BB962C8B-B14F-4D97-AF65-F5344CB8AC3E}">
        <p14:creationId xmlns:p14="http://schemas.microsoft.com/office/powerpoint/2010/main" val="1348181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21F0A-5339-4FBA-9AF0-07E7080D36BF}"/>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7C1D2A30-557E-4B5E-A563-A860A4FB066B}"/>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0465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98C04-C4ED-4FDB-A071-CE1A265FC0C2}"/>
              </a:ext>
            </a:extLst>
          </p:cNvPr>
          <p:cNvSpPr>
            <a:spLocks noGrp="1"/>
          </p:cNvSpPr>
          <p:nvPr>
            <p:ph type="title"/>
          </p:nvPr>
        </p:nvSpPr>
        <p:spPr>
          <a:xfrm>
            <a:off x="938366" y="89808"/>
            <a:ext cx="9875520" cy="1356360"/>
          </a:xfrm>
        </p:spPr>
        <p:txBody>
          <a:bodyPr>
            <a:normAutofit/>
          </a:bodyPr>
          <a:lstStyle/>
          <a:p>
            <a:r>
              <a:rPr lang="en-GB" dirty="0"/>
              <a:t>A description of the problem</a:t>
            </a:r>
          </a:p>
        </p:txBody>
      </p:sp>
      <p:sp>
        <p:nvSpPr>
          <p:cNvPr id="3" name="Content Placeholder 2">
            <a:extLst>
              <a:ext uri="{FF2B5EF4-FFF2-40B4-BE49-F238E27FC236}">
                <a16:creationId xmlns:a16="http://schemas.microsoft.com/office/drawing/2014/main" id="{008713A3-6084-4B54-8C2A-EDFD92297BE7}"/>
              </a:ext>
            </a:extLst>
          </p:cNvPr>
          <p:cNvSpPr>
            <a:spLocks noGrp="1"/>
          </p:cNvSpPr>
          <p:nvPr>
            <p:ph idx="1"/>
          </p:nvPr>
        </p:nvSpPr>
        <p:spPr>
          <a:xfrm>
            <a:off x="3497803" y="1446168"/>
            <a:ext cx="4291616" cy="5147672"/>
          </a:xfrm>
        </p:spPr>
        <p:txBody>
          <a:bodyPr>
            <a:normAutofit fontScale="85000" lnSpcReduction="20000"/>
          </a:bodyPr>
          <a:lstStyle/>
          <a:p>
            <a:pPr marL="0" indent="0">
              <a:buNone/>
            </a:pPr>
            <a:r>
              <a:rPr lang="en-GB" dirty="0"/>
              <a:t>In my analysis I will be exploring which of the two of Polish cities Cracow and Warsaw might be better to open a Cocktail Bar in. </a:t>
            </a:r>
            <a:r>
              <a:rPr lang="en-US" dirty="0"/>
              <a:t>My sister in law is considering in investing in such venue in one of the cities and this analysis is supposed to help her make decision which location might be better.</a:t>
            </a:r>
            <a:endParaRPr lang="en-GB" dirty="0"/>
          </a:p>
          <a:p>
            <a:pPr marL="0" indent="0">
              <a:buNone/>
            </a:pPr>
            <a:r>
              <a:rPr lang="en-GB" dirty="0"/>
              <a:t>Warsaw is a modern capital of Poland however Cracow is known as a historic capital with a lot of charm. Two cities have different character however both have old town, both attract tourists and both are large enough to generate footfall form local population. </a:t>
            </a:r>
          </a:p>
          <a:p>
            <a:pPr marL="0" indent="0">
              <a:buNone/>
            </a:pPr>
            <a:r>
              <a:rPr lang="en-GB" dirty="0"/>
              <a:t>I’m interested to learn which of these cities would be better to base Cocktail Bar in. In order to maximise the success of the venue it would be beneficial to base it close to attractions and old town, therefore I’m also interested whether it might be a good idea to base Cocktail Bar close to old town.</a:t>
            </a:r>
          </a:p>
          <a:p>
            <a:endParaRPr lang="en-GB" dirty="0"/>
          </a:p>
        </p:txBody>
      </p:sp>
      <p:pic>
        <p:nvPicPr>
          <p:cNvPr id="2050" name="Picture 2" descr="Znalezione obrazy dla zapytania cracow postcard">
            <a:extLst>
              <a:ext uri="{FF2B5EF4-FFF2-40B4-BE49-F238E27FC236}">
                <a16:creationId xmlns:a16="http://schemas.microsoft.com/office/drawing/2014/main" id="{CEEAB0EC-2AE0-4D32-AF47-47D01E8992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366" y="1984822"/>
            <a:ext cx="2385585" cy="33601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odobny obraz">
            <a:extLst>
              <a:ext uri="{FF2B5EF4-FFF2-40B4-BE49-F238E27FC236}">
                <a16:creationId xmlns:a16="http://schemas.microsoft.com/office/drawing/2014/main" id="{5EB6B4B7-29D5-43CB-8FA0-5DA4705898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12" t="15567" r="4905" b="16289"/>
          <a:stretch/>
        </p:blipFill>
        <p:spPr bwMode="auto">
          <a:xfrm>
            <a:off x="7963271" y="1984822"/>
            <a:ext cx="3835154" cy="2888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7879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1EC6-BD9C-4E19-A719-676ADCBCEAA4}"/>
              </a:ext>
            </a:extLst>
          </p:cNvPr>
          <p:cNvSpPr>
            <a:spLocks noGrp="1"/>
          </p:cNvSpPr>
          <p:nvPr>
            <p:ph type="title"/>
          </p:nvPr>
        </p:nvSpPr>
        <p:spPr>
          <a:xfrm>
            <a:off x="435499" y="277133"/>
            <a:ext cx="10633821" cy="1356360"/>
          </a:xfrm>
        </p:spPr>
        <p:txBody>
          <a:bodyPr>
            <a:normAutofit/>
          </a:bodyPr>
          <a:lstStyle/>
          <a:p>
            <a:r>
              <a:rPr lang="en-GB" dirty="0"/>
              <a:t>A description of the data and how it will be used to solve the problem</a:t>
            </a:r>
          </a:p>
        </p:txBody>
      </p:sp>
      <p:sp>
        <p:nvSpPr>
          <p:cNvPr id="3" name="Content Placeholder 2">
            <a:extLst>
              <a:ext uri="{FF2B5EF4-FFF2-40B4-BE49-F238E27FC236}">
                <a16:creationId xmlns:a16="http://schemas.microsoft.com/office/drawing/2014/main" id="{0FBAD8E1-9A37-401A-88BB-385879FDCB01}"/>
              </a:ext>
            </a:extLst>
          </p:cNvPr>
          <p:cNvSpPr>
            <a:spLocks noGrp="1"/>
          </p:cNvSpPr>
          <p:nvPr>
            <p:ph idx="1"/>
          </p:nvPr>
        </p:nvSpPr>
        <p:spPr>
          <a:xfrm>
            <a:off x="3322341" y="1700075"/>
            <a:ext cx="8484960" cy="3877765"/>
          </a:xfrm>
        </p:spPr>
        <p:txBody>
          <a:bodyPr>
            <a:normAutofit fontScale="92500" lnSpcReduction="10000"/>
          </a:bodyPr>
          <a:lstStyle/>
          <a:p>
            <a:r>
              <a:rPr lang="en-GB" dirty="0"/>
              <a:t>I’ll use statistics such as population, GPD, total number of tourist visiting available on Wikipedia and PWC reports published online. This data would give me generic picture of the city and its potential. From this data I will get a view of weather I can expect profits to be driven by local population or tourists and how busy the city is and which city has population which is more likely to have a spare cash to spend on entertainment. This data will help me determine which city has potentially better suited audience for venue I’m planning to open.</a:t>
            </a:r>
          </a:p>
          <a:p>
            <a:r>
              <a:rPr lang="en-GB" dirty="0"/>
              <a:t>To evaluate location of Cocktail Bar I will use data available on Foursquare. I will lookup venues within 10k of old town coordinates’. I will first search for Cocktail Cars to see how saturated the market for this type of venues and then I’ll explore how many bars there is in the same proximity to old town. By searching bars I would like to know how many venues serving alcohol I’ll be competing against. </a:t>
            </a:r>
          </a:p>
          <a:p>
            <a:endParaRPr lang="en-GB" dirty="0"/>
          </a:p>
        </p:txBody>
      </p:sp>
      <p:pic>
        <p:nvPicPr>
          <p:cNvPr id="3076" name="Picture 4" descr="Znalezione obrazy dla zapytania data">
            <a:extLst>
              <a:ext uri="{FF2B5EF4-FFF2-40B4-BE49-F238E27FC236}">
                <a16:creationId xmlns:a16="http://schemas.microsoft.com/office/drawing/2014/main" id="{38FB0C69-3CD4-47D0-9395-0046F09FF84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515" b="5803"/>
          <a:stretch/>
        </p:blipFill>
        <p:spPr bwMode="auto">
          <a:xfrm>
            <a:off x="384699" y="1783470"/>
            <a:ext cx="2861442" cy="164553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Znalezione obrazy dla zapytania data">
            <a:extLst>
              <a:ext uri="{FF2B5EF4-FFF2-40B4-BE49-F238E27FC236}">
                <a16:creationId xmlns:a16="http://schemas.microsoft.com/office/drawing/2014/main" id="{5A3FE86D-DB2E-46AB-A402-791007331C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474"/>
          <a:stretch/>
        </p:blipFill>
        <p:spPr bwMode="auto">
          <a:xfrm>
            <a:off x="410099" y="3638957"/>
            <a:ext cx="2836042" cy="1645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7949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BA659-4B98-49FB-86F3-0997A94DDA69}"/>
              </a:ext>
            </a:extLst>
          </p:cNvPr>
          <p:cNvSpPr>
            <a:spLocks noGrp="1"/>
          </p:cNvSpPr>
          <p:nvPr>
            <p:ph type="title"/>
          </p:nvPr>
        </p:nvSpPr>
        <p:spPr>
          <a:xfrm>
            <a:off x="401320" y="33533"/>
            <a:ext cx="9875520" cy="1356360"/>
          </a:xfrm>
        </p:spPr>
        <p:txBody>
          <a:bodyPr>
            <a:normAutofit/>
          </a:bodyPr>
          <a:lstStyle/>
          <a:p>
            <a:r>
              <a:rPr lang="en-GB" dirty="0"/>
              <a:t>Methodology</a:t>
            </a:r>
          </a:p>
        </p:txBody>
      </p:sp>
      <p:sp>
        <p:nvSpPr>
          <p:cNvPr id="3" name="Content Placeholder 2">
            <a:extLst>
              <a:ext uri="{FF2B5EF4-FFF2-40B4-BE49-F238E27FC236}">
                <a16:creationId xmlns:a16="http://schemas.microsoft.com/office/drawing/2014/main" id="{60A61980-252F-49E8-8072-450F77BE26BF}"/>
              </a:ext>
            </a:extLst>
          </p:cNvPr>
          <p:cNvSpPr>
            <a:spLocks noGrp="1"/>
          </p:cNvSpPr>
          <p:nvPr>
            <p:ph idx="1"/>
          </p:nvPr>
        </p:nvSpPr>
        <p:spPr>
          <a:xfrm>
            <a:off x="1251678" y="1389893"/>
            <a:ext cx="10178322" cy="3593591"/>
          </a:xfrm>
        </p:spPr>
        <p:txBody>
          <a:bodyPr/>
          <a:lstStyle/>
          <a:p>
            <a:r>
              <a:rPr lang="en-GB" dirty="0"/>
              <a:t>Explanatory analysis of statistics about Warsaw and Cracow will be conducted and bar charts used to compare statistics about the cities.</a:t>
            </a:r>
          </a:p>
          <a:p>
            <a:r>
              <a:rPr lang="en-GB" dirty="0"/>
              <a:t>In order to learn about proximity of competitive venues to old town data obtained from </a:t>
            </a:r>
            <a:r>
              <a:rPr lang="en-GB" dirty="0" err="1"/>
              <a:t>Foursquere</a:t>
            </a:r>
            <a:r>
              <a:rPr lang="en-GB" dirty="0"/>
              <a:t> about location of these venues will be visualised on map.</a:t>
            </a:r>
          </a:p>
          <a:p>
            <a:r>
              <a:rPr lang="en-GB" dirty="0"/>
              <a:t>Data visualisation will be conduced using Folium package</a:t>
            </a:r>
          </a:p>
        </p:txBody>
      </p:sp>
      <p:pic>
        <p:nvPicPr>
          <p:cNvPr id="5" name="Picture 4">
            <a:extLst>
              <a:ext uri="{FF2B5EF4-FFF2-40B4-BE49-F238E27FC236}">
                <a16:creationId xmlns:a16="http://schemas.microsoft.com/office/drawing/2014/main" id="{109A6DA7-E688-4B68-A1D5-89A0005E00C3}"/>
              </a:ext>
            </a:extLst>
          </p:cNvPr>
          <p:cNvPicPr>
            <a:picLocks noChangeAspect="1"/>
          </p:cNvPicPr>
          <p:nvPr/>
        </p:nvPicPr>
        <p:blipFill>
          <a:blip r:embed="rId2"/>
          <a:stretch>
            <a:fillRect/>
          </a:stretch>
        </p:blipFill>
        <p:spPr>
          <a:xfrm>
            <a:off x="2952337" y="3939486"/>
            <a:ext cx="5124863" cy="2087995"/>
          </a:xfrm>
          <a:prstGeom prst="rect">
            <a:avLst/>
          </a:prstGeom>
        </p:spPr>
      </p:pic>
    </p:spTree>
    <p:extLst>
      <p:ext uri="{BB962C8B-B14F-4D97-AF65-F5344CB8AC3E}">
        <p14:creationId xmlns:p14="http://schemas.microsoft.com/office/powerpoint/2010/main" val="3406913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09AEE-01FD-4D8C-899F-E6E82AB5E8EF}"/>
              </a:ext>
            </a:extLst>
          </p:cNvPr>
          <p:cNvSpPr>
            <a:spLocks noGrp="1"/>
          </p:cNvSpPr>
          <p:nvPr>
            <p:ph type="title"/>
          </p:nvPr>
        </p:nvSpPr>
        <p:spPr/>
        <p:txBody>
          <a:bodyPr/>
          <a:lstStyle/>
          <a:p>
            <a:r>
              <a:rPr lang="en-GB" dirty="0"/>
              <a:t>Warsaw has higher population and GDP per capita</a:t>
            </a:r>
          </a:p>
        </p:txBody>
      </p:sp>
      <p:pic>
        <p:nvPicPr>
          <p:cNvPr id="10" name="Content Placeholder 9">
            <a:extLst>
              <a:ext uri="{FF2B5EF4-FFF2-40B4-BE49-F238E27FC236}">
                <a16:creationId xmlns:a16="http://schemas.microsoft.com/office/drawing/2014/main" id="{B68D663C-0948-4F7F-8CFA-F3EC079501D9}"/>
              </a:ext>
            </a:extLst>
          </p:cNvPr>
          <p:cNvPicPr>
            <a:picLocks noGrp="1" noChangeAspect="1"/>
          </p:cNvPicPr>
          <p:nvPr>
            <p:ph idx="1"/>
          </p:nvPr>
        </p:nvPicPr>
        <p:blipFill>
          <a:blip r:embed="rId2"/>
          <a:stretch>
            <a:fillRect/>
          </a:stretch>
        </p:blipFill>
        <p:spPr>
          <a:xfrm>
            <a:off x="531370" y="2209800"/>
            <a:ext cx="5549390" cy="4038600"/>
          </a:xfrm>
          <a:prstGeom prst="rect">
            <a:avLst/>
          </a:prstGeom>
        </p:spPr>
      </p:pic>
      <p:pic>
        <p:nvPicPr>
          <p:cNvPr id="11" name="Picture 10">
            <a:extLst>
              <a:ext uri="{FF2B5EF4-FFF2-40B4-BE49-F238E27FC236}">
                <a16:creationId xmlns:a16="http://schemas.microsoft.com/office/drawing/2014/main" id="{6E93C577-4F62-47C3-A236-00312AD4A936}"/>
              </a:ext>
            </a:extLst>
          </p:cNvPr>
          <p:cNvPicPr>
            <a:picLocks noChangeAspect="1"/>
          </p:cNvPicPr>
          <p:nvPr/>
        </p:nvPicPr>
        <p:blipFill>
          <a:blip r:embed="rId3"/>
          <a:stretch>
            <a:fillRect/>
          </a:stretch>
        </p:blipFill>
        <p:spPr>
          <a:xfrm>
            <a:off x="5927912" y="2306320"/>
            <a:ext cx="5584637" cy="3903398"/>
          </a:xfrm>
          <a:prstGeom prst="rect">
            <a:avLst/>
          </a:prstGeom>
        </p:spPr>
      </p:pic>
    </p:spTree>
    <p:extLst>
      <p:ext uri="{BB962C8B-B14F-4D97-AF65-F5344CB8AC3E}">
        <p14:creationId xmlns:p14="http://schemas.microsoft.com/office/powerpoint/2010/main" val="223320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E3335-B100-4E88-9E3F-23048CD80AAC}"/>
              </a:ext>
            </a:extLst>
          </p:cNvPr>
          <p:cNvSpPr>
            <a:spLocks noGrp="1"/>
          </p:cNvSpPr>
          <p:nvPr>
            <p:ph type="title"/>
          </p:nvPr>
        </p:nvSpPr>
        <p:spPr/>
        <p:txBody>
          <a:bodyPr>
            <a:normAutofit fontScale="90000"/>
          </a:bodyPr>
          <a:lstStyle/>
          <a:p>
            <a:r>
              <a:rPr lang="en-GB" dirty="0"/>
              <a:t>Warsaw has higher number of total tourists but Cracow has slightly higher number of foreign tourists</a:t>
            </a:r>
          </a:p>
        </p:txBody>
      </p:sp>
      <p:pic>
        <p:nvPicPr>
          <p:cNvPr id="4" name="Content Placeholder 3">
            <a:extLst>
              <a:ext uri="{FF2B5EF4-FFF2-40B4-BE49-F238E27FC236}">
                <a16:creationId xmlns:a16="http://schemas.microsoft.com/office/drawing/2014/main" id="{E7ADD75E-D508-4BEC-8801-0E96FAC3292D}"/>
              </a:ext>
            </a:extLst>
          </p:cNvPr>
          <p:cNvPicPr>
            <a:picLocks noGrp="1" noChangeAspect="1"/>
          </p:cNvPicPr>
          <p:nvPr>
            <p:ph idx="1"/>
          </p:nvPr>
        </p:nvPicPr>
        <p:blipFill>
          <a:blip r:embed="rId2"/>
          <a:stretch>
            <a:fillRect/>
          </a:stretch>
        </p:blipFill>
        <p:spPr>
          <a:xfrm>
            <a:off x="516293" y="2291080"/>
            <a:ext cx="5681307" cy="4333869"/>
          </a:xfrm>
          <a:prstGeom prst="rect">
            <a:avLst/>
          </a:prstGeom>
        </p:spPr>
      </p:pic>
      <p:pic>
        <p:nvPicPr>
          <p:cNvPr id="6" name="Picture 5">
            <a:extLst>
              <a:ext uri="{FF2B5EF4-FFF2-40B4-BE49-F238E27FC236}">
                <a16:creationId xmlns:a16="http://schemas.microsoft.com/office/drawing/2014/main" id="{0A8DE220-852E-455D-80CF-6668E0B5F19F}"/>
              </a:ext>
            </a:extLst>
          </p:cNvPr>
          <p:cNvPicPr>
            <a:picLocks noChangeAspect="1"/>
          </p:cNvPicPr>
          <p:nvPr/>
        </p:nvPicPr>
        <p:blipFill>
          <a:blip r:embed="rId3"/>
          <a:stretch>
            <a:fillRect/>
          </a:stretch>
        </p:blipFill>
        <p:spPr>
          <a:xfrm>
            <a:off x="6096000" y="2220197"/>
            <a:ext cx="5790247" cy="4404752"/>
          </a:xfrm>
          <a:prstGeom prst="rect">
            <a:avLst/>
          </a:prstGeom>
        </p:spPr>
      </p:pic>
      <p:sp>
        <p:nvSpPr>
          <p:cNvPr id="7" name="TextBox 6">
            <a:extLst>
              <a:ext uri="{FF2B5EF4-FFF2-40B4-BE49-F238E27FC236}">
                <a16:creationId xmlns:a16="http://schemas.microsoft.com/office/drawing/2014/main" id="{E66A6C9C-CD75-4807-8A0F-ECB1BD25978D}"/>
              </a:ext>
            </a:extLst>
          </p:cNvPr>
          <p:cNvSpPr txBox="1"/>
          <p:nvPr/>
        </p:nvSpPr>
        <p:spPr>
          <a:xfrm>
            <a:off x="7128907" y="4765040"/>
            <a:ext cx="4392534" cy="1323439"/>
          </a:xfrm>
          <a:prstGeom prst="rect">
            <a:avLst/>
          </a:prstGeom>
          <a:noFill/>
        </p:spPr>
        <p:txBody>
          <a:bodyPr wrap="square" rtlCol="0">
            <a:spAutoFit/>
          </a:bodyPr>
          <a:lstStyle/>
          <a:p>
            <a:r>
              <a:rPr lang="en-GB" sz="1600" dirty="0"/>
              <a:t>When foreign tourists are on the same scale as total tourists there is barely any difference between Warsaw and Cracow but when looked in isolation Cracow has 0.4 mln more foreign tourists than Warsaw </a:t>
            </a:r>
          </a:p>
        </p:txBody>
      </p:sp>
    </p:spTree>
    <p:extLst>
      <p:ext uri="{BB962C8B-B14F-4D97-AF65-F5344CB8AC3E}">
        <p14:creationId xmlns:p14="http://schemas.microsoft.com/office/powerpoint/2010/main" val="3910615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669D-092D-4A2D-BF2C-6CB915909369}"/>
              </a:ext>
            </a:extLst>
          </p:cNvPr>
          <p:cNvSpPr>
            <a:spLocks noGrp="1"/>
          </p:cNvSpPr>
          <p:nvPr>
            <p:ph type="title"/>
          </p:nvPr>
        </p:nvSpPr>
        <p:spPr>
          <a:xfrm>
            <a:off x="501834" y="429260"/>
            <a:ext cx="10485120" cy="1356360"/>
          </a:xfrm>
        </p:spPr>
        <p:txBody>
          <a:bodyPr>
            <a:normAutofit/>
          </a:bodyPr>
          <a:lstStyle/>
          <a:p>
            <a:r>
              <a:rPr lang="en-GB" dirty="0"/>
              <a:t>In Warsaw there is 10 bars specialising in cocktails but none of them is near old town</a:t>
            </a:r>
          </a:p>
        </p:txBody>
      </p:sp>
      <p:pic>
        <p:nvPicPr>
          <p:cNvPr id="4" name="Content Placeholder 3">
            <a:extLst>
              <a:ext uri="{FF2B5EF4-FFF2-40B4-BE49-F238E27FC236}">
                <a16:creationId xmlns:a16="http://schemas.microsoft.com/office/drawing/2014/main" id="{3D73B530-A5F4-44B5-B91E-28B897FB97F0}"/>
              </a:ext>
            </a:extLst>
          </p:cNvPr>
          <p:cNvPicPr>
            <a:picLocks noGrp="1" noChangeAspect="1"/>
          </p:cNvPicPr>
          <p:nvPr>
            <p:ph idx="1"/>
          </p:nvPr>
        </p:nvPicPr>
        <p:blipFill>
          <a:blip r:embed="rId2"/>
          <a:stretch>
            <a:fillRect/>
          </a:stretch>
        </p:blipFill>
        <p:spPr>
          <a:xfrm>
            <a:off x="533400" y="2413000"/>
            <a:ext cx="5593635" cy="3591560"/>
          </a:xfrm>
          <a:prstGeom prst="rect">
            <a:avLst/>
          </a:prstGeom>
        </p:spPr>
      </p:pic>
      <p:pic>
        <p:nvPicPr>
          <p:cNvPr id="5" name="Picture 4">
            <a:extLst>
              <a:ext uri="{FF2B5EF4-FFF2-40B4-BE49-F238E27FC236}">
                <a16:creationId xmlns:a16="http://schemas.microsoft.com/office/drawing/2014/main" id="{2F2BA80C-AA1A-4130-AB8D-196AB9EECFEC}"/>
              </a:ext>
            </a:extLst>
          </p:cNvPr>
          <p:cNvPicPr>
            <a:picLocks noChangeAspect="1"/>
          </p:cNvPicPr>
          <p:nvPr/>
        </p:nvPicPr>
        <p:blipFill rotWithShape="1">
          <a:blip r:embed="rId3"/>
          <a:srcRect b="6595"/>
          <a:stretch/>
        </p:blipFill>
        <p:spPr>
          <a:xfrm>
            <a:off x="6309915" y="2403240"/>
            <a:ext cx="5593635" cy="3591560"/>
          </a:xfrm>
          <a:prstGeom prst="rect">
            <a:avLst/>
          </a:prstGeom>
        </p:spPr>
      </p:pic>
      <p:sp>
        <p:nvSpPr>
          <p:cNvPr id="6" name="TextBox 5">
            <a:extLst>
              <a:ext uri="{FF2B5EF4-FFF2-40B4-BE49-F238E27FC236}">
                <a16:creationId xmlns:a16="http://schemas.microsoft.com/office/drawing/2014/main" id="{CE92548D-4C52-4358-BF1C-72BD51B67B70}"/>
              </a:ext>
            </a:extLst>
          </p:cNvPr>
          <p:cNvSpPr txBox="1"/>
          <p:nvPr/>
        </p:nvSpPr>
        <p:spPr>
          <a:xfrm>
            <a:off x="533400" y="2033908"/>
            <a:ext cx="4543231" cy="369332"/>
          </a:xfrm>
          <a:prstGeom prst="rect">
            <a:avLst/>
          </a:prstGeom>
          <a:noFill/>
        </p:spPr>
        <p:txBody>
          <a:bodyPr wrap="none" rtlCol="0">
            <a:spAutoFit/>
          </a:bodyPr>
          <a:lstStyle/>
          <a:p>
            <a:r>
              <a:rPr lang="en-GB" dirty="0"/>
              <a:t>Cocktail bars in proximity of 10km to old town</a:t>
            </a:r>
          </a:p>
        </p:txBody>
      </p:sp>
      <p:sp>
        <p:nvSpPr>
          <p:cNvPr id="7" name="TextBox 6">
            <a:extLst>
              <a:ext uri="{FF2B5EF4-FFF2-40B4-BE49-F238E27FC236}">
                <a16:creationId xmlns:a16="http://schemas.microsoft.com/office/drawing/2014/main" id="{BB401014-1D75-430D-86FA-183D25A1FBD8}"/>
              </a:ext>
            </a:extLst>
          </p:cNvPr>
          <p:cNvSpPr txBox="1"/>
          <p:nvPr/>
        </p:nvSpPr>
        <p:spPr>
          <a:xfrm>
            <a:off x="6309915" y="2043668"/>
            <a:ext cx="3736920" cy="369332"/>
          </a:xfrm>
          <a:prstGeom prst="rect">
            <a:avLst/>
          </a:prstGeom>
          <a:noFill/>
        </p:spPr>
        <p:txBody>
          <a:bodyPr wrap="none" rtlCol="0">
            <a:spAutoFit/>
          </a:bodyPr>
          <a:lstStyle/>
          <a:p>
            <a:r>
              <a:rPr lang="en-GB" dirty="0"/>
              <a:t>Bars in proximity of 10km to old town</a:t>
            </a:r>
          </a:p>
        </p:txBody>
      </p:sp>
      <p:sp>
        <p:nvSpPr>
          <p:cNvPr id="8" name="Oval 7">
            <a:extLst>
              <a:ext uri="{FF2B5EF4-FFF2-40B4-BE49-F238E27FC236}">
                <a16:creationId xmlns:a16="http://schemas.microsoft.com/office/drawing/2014/main" id="{E41D41DD-4F6B-4C24-8F92-B00E9F49732B}"/>
              </a:ext>
            </a:extLst>
          </p:cNvPr>
          <p:cNvSpPr/>
          <p:nvPr/>
        </p:nvSpPr>
        <p:spPr>
          <a:xfrm>
            <a:off x="533400" y="6106160"/>
            <a:ext cx="152400" cy="17272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0505146A-A96A-4693-B1DE-EABBEC5212D8}"/>
              </a:ext>
            </a:extLst>
          </p:cNvPr>
          <p:cNvSpPr/>
          <p:nvPr/>
        </p:nvSpPr>
        <p:spPr>
          <a:xfrm>
            <a:off x="533400" y="6365240"/>
            <a:ext cx="152400" cy="172720"/>
          </a:xfrm>
          <a:prstGeom prst="ellipse">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2EB324BF-2FEF-488A-8F47-53EBF24329DF}"/>
              </a:ext>
            </a:extLst>
          </p:cNvPr>
          <p:cNvSpPr txBox="1"/>
          <p:nvPr/>
        </p:nvSpPr>
        <p:spPr>
          <a:xfrm>
            <a:off x="685800" y="6014320"/>
            <a:ext cx="1083951" cy="646331"/>
          </a:xfrm>
          <a:prstGeom prst="rect">
            <a:avLst/>
          </a:prstGeom>
          <a:noFill/>
        </p:spPr>
        <p:txBody>
          <a:bodyPr wrap="none" rtlCol="0">
            <a:spAutoFit/>
          </a:bodyPr>
          <a:lstStyle/>
          <a:p>
            <a:r>
              <a:rPr lang="en-GB" dirty="0"/>
              <a:t>Old Town</a:t>
            </a:r>
          </a:p>
          <a:p>
            <a:r>
              <a:rPr lang="en-GB" dirty="0"/>
              <a:t>Venues</a:t>
            </a:r>
          </a:p>
        </p:txBody>
      </p:sp>
      <p:sp>
        <p:nvSpPr>
          <p:cNvPr id="11" name="TextBox 10">
            <a:extLst>
              <a:ext uri="{FF2B5EF4-FFF2-40B4-BE49-F238E27FC236}">
                <a16:creationId xmlns:a16="http://schemas.microsoft.com/office/drawing/2014/main" id="{6136F261-8AB6-4EBE-926B-6207877D4E58}"/>
              </a:ext>
            </a:extLst>
          </p:cNvPr>
          <p:cNvSpPr txBox="1"/>
          <p:nvPr/>
        </p:nvSpPr>
        <p:spPr>
          <a:xfrm>
            <a:off x="3842435" y="6004560"/>
            <a:ext cx="2284600" cy="369332"/>
          </a:xfrm>
          <a:prstGeom prst="rect">
            <a:avLst/>
          </a:prstGeom>
          <a:noFill/>
        </p:spPr>
        <p:txBody>
          <a:bodyPr wrap="none" rtlCol="0">
            <a:spAutoFit/>
          </a:bodyPr>
          <a:lstStyle/>
          <a:p>
            <a:r>
              <a:rPr lang="en-GB" dirty="0"/>
              <a:t>Cocktail bars total: 10 </a:t>
            </a:r>
          </a:p>
        </p:txBody>
      </p:sp>
    </p:spTree>
    <p:extLst>
      <p:ext uri="{BB962C8B-B14F-4D97-AF65-F5344CB8AC3E}">
        <p14:creationId xmlns:p14="http://schemas.microsoft.com/office/powerpoint/2010/main" val="3870419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669D-092D-4A2D-BF2C-6CB915909369}"/>
              </a:ext>
            </a:extLst>
          </p:cNvPr>
          <p:cNvSpPr>
            <a:spLocks noGrp="1"/>
          </p:cNvSpPr>
          <p:nvPr>
            <p:ph type="title"/>
          </p:nvPr>
        </p:nvSpPr>
        <p:spPr>
          <a:xfrm>
            <a:off x="501834" y="429260"/>
            <a:ext cx="10485120" cy="1356360"/>
          </a:xfrm>
        </p:spPr>
        <p:txBody>
          <a:bodyPr>
            <a:normAutofit/>
          </a:bodyPr>
          <a:lstStyle/>
          <a:p>
            <a:r>
              <a:rPr lang="en-GB" dirty="0"/>
              <a:t>There is less cocktail bars in Cracow but old town is highly saturated with bars</a:t>
            </a:r>
          </a:p>
        </p:txBody>
      </p:sp>
      <p:sp>
        <p:nvSpPr>
          <p:cNvPr id="6" name="TextBox 5">
            <a:extLst>
              <a:ext uri="{FF2B5EF4-FFF2-40B4-BE49-F238E27FC236}">
                <a16:creationId xmlns:a16="http://schemas.microsoft.com/office/drawing/2014/main" id="{CE92548D-4C52-4358-BF1C-72BD51B67B70}"/>
              </a:ext>
            </a:extLst>
          </p:cNvPr>
          <p:cNvSpPr txBox="1"/>
          <p:nvPr/>
        </p:nvSpPr>
        <p:spPr>
          <a:xfrm>
            <a:off x="437330" y="1785620"/>
            <a:ext cx="4543231" cy="369332"/>
          </a:xfrm>
          <a:prstGeom prst="rect">
            <a:avLst/>
          </a:prstGeom>
          <a:noFill/>
        </p:spPr>
        <p:txBody>
          <a:bodyPr wrap="none" rtlCol="0">
            <a:spAutoFit/>
          </a:bodyPr>
          <a:lstStyle/>
          <a:p>
            <a:r>
              <a:rPr lang="en-GB" dirty="0"/>
              <a:t>Cocktail bars in proximity of 10km to old town</a:t>
            </a:r>
          </a:p>
        </p:txBody>
      </p:sp>
      <p:sp>
        <p:nvSpPr>
          <p:cNvPr id="7" name="TextBox 6">
            <a:extLst>
              <a:ext uri="{FF2B5EF4-FFF2-40B4-BE49-F238E27FC236}">
                <a16:creationId xmlns:a16="http://schemas.microsoft.com/office/drawing/2014/main" id="{BB401014-1D75-430D-86FA-183D25A1FBD8}"/>
              </a:ext>
            </a:extLst>
          </p:cNvPr>
          <p:cNvSpPr txBox="1"/>
          <p:nvPr/>
        </p:nvSpPr>
        <p:spPr>
          <a:xfrm>
            <a:off x="6015275" y="1785620"/>
            <a:ext cx="3736920" cy="369332"/>
          </a:xfrm>
          <a:prstGeom prst="rect">
            <a:avLst/>
          </a:prstGeom>
          <a:noFill/>
        </p:spPr>
        <p:txBody>
          <a:bodyPr wrap="none" rtlCol="0">
            <a:spAutoFit/>
          </a:bodyPr>
          <a:lstStyle/>
          <a:p>
            <a:r>
              <a:rPr lang="en-GB" dirty="0"/>
              <a:t>Bars in proximity of 10km to old town</a:t>
            </a:r>
          </a:p>
        </p:txBody>
      </p:sp>
      <p:sp>
        <p:nvSpPr>
          <p:cNvPr id="8" name="Oval 7">
            <a:extLst>
              <a:ext uri="{FF2B5EF4-FFF2-40B4-BE49-F238E27FC236}">
                <a16:creationId xmlns:a16="http://schemas.microsoft.com/office/drawing/2014/main" id="{E41D41DD-4F6B-4C24-8F92-B00E9F49732B}"/>
              </a:ext>
            </a:extLst>
          </p:cNvPr>
          <p:cNvSpPr/>
          <p:nvPr/>
        </p:nvSpPr>
        <p:spPr>
          <a:xfrm>
            <a:off x="533400" y="6106160"/>
            <a:ext cx="152400" cy="17272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0505146A-A96A-4693-B1DE-EABBEC5212D8}"/>
              </a:ext>
            </a:extLst>
          </p:cNvPr>
          <p:cNvSpPr/>
          <p:nvPr/>
        </p:nvSpPr>
        <p:spPr>
          <a:xfrm>
            <a:off x="533400" y="6365240"/>
            <a:ext cx="152400" cy="172720"/>
          </a:xfrm>
          <a:prstGeom prst="ellipse">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2EB324BF-2FEF-488A-8F47-53EBF24329DF}"/>
              </a:ext>
            </a:extLst>
          </p:cNvPr>
          <p:cNvSpPr txBox="1"/>
          <p:nvPr/>
        </p:nvSpPr>
        <p:spPr>
          <a:xfrm>
            <a:off x="685800" y="6014320"/>
            <a:ext cx="1083951" cy="646331"/>
          </a:xfrm>
          <a:prstGeom prst="rect">
            <a:avLst/>
          </a:prstGeom>
          <a:noFill/>
        </p:spPr>
        <p:txBody>
          <a:bodyPr wrap="none" rtlCol="0">
            <a:spAutoFit/>
          </a:bodyPr>
          <a:lstStyle/>
          <a:p>
            <a:r>
              <a:rPr lang="en-GB" dirty="0"/>
              <a:t>Old Town</a:t>
            </a:r>
          </a:p>
          <a:p>
            <a:r>
              <a:rPr lang="en-GB" dirty="0"/>
              <a:t>Venues</a:t>
            </a:r>
          </a:p>
        </p:txBody>
      </p:sp>
      <p:sp>
        <p:nvSpPr>
          <p:cNvPr id="11" name="TextBox 10">
            <a:extLst>
              <a:ext uri="{FF2B5EF4-FFF2-40B4-BE49-F238E27FC236}">
                <a16:creationId xmlns:a16="http://schemas.microsoft.com/office/drawing/2014/main" id="{6136F261-8AB6-4EBE-926B-6207877D4E58}"/>
              </a:ext>
            </a:extLst>
          </p:cNvPr>
          <p:cNvSpPr txBox="1"/>
          <p:nvPr/>
        </p:nvSpPr>
        <p:spPr>
          <a:xfrm>
            <a:off x="3560783" y="5995908"/>
            <a:ext cx="2183611" cy="369332"/>
          </a:xfrm>
          <a:prstGeom prst="rect">
            <a:avLst/>
          </a:prstGeom>
          <a:noFill/>
        </p:spPr>
        <p:txBody>
          <a:bodyPr wrap="none" rtlCol="0">
            <a:spAutoFit/>
          </a:bodyPr>
          <a:lstStyle/>
          <a:p>
            <a:r>
              <a:rPr lang="en-GB" dirty="0"/>
              <a:t>Cocktail bars total: 6 </a:t>
            </a:r>
          </a:p>
        </p:txBody>
      </p:sp>
      <p:pic>
        <p:nvPicPr>
          <p:cNvPr id="17" name="Content Placeholder 16">
            <a:extLst>
              <a:ext uri="{FF2B5EF4-FFF2-40B4-BE49-F238E27FC236}">
                <a16:creationId xmlns:a16="http://schemas.microsoft.com/office/drawing/2014/main" id="{31945811-6DFC-4A9F-B706-3B52B9BA85CB}"/>
              </a:ext>
            </a:extLst>
          </p:cNvPr>
          <p:cNvPicPr>
            <a:picLocks noGrp="1" noChangeAspect="1"/>
          </p:cNvPicPr>
          <p:nvPr>
            <p:ph idx="1"/>
          </p:nvPr>
        </p:nvPicPr>
        <p:blipFill>
          <a:blip r:embed="rId2"/>
          <a:stretch>
            <a:fillRect/>
          </a:stretch>
        </p:blipFill>
        <p:spPr>
          <a:xfrm>
            <a:off x="6096000" y="2206833"/>
            <a:ext cx="5658670" cy="3784181"/>
          </a:xfrm>
          <a:prstGeom prst="rect">
            <a:avLst/>
          </a:prstGeom>
        </p:spPr>
      </p:pic>
      <p:pic>
        <p:nvPicPr>
          <p:cNvPr id="18" name="Picture 17">
            <a:extLst>
              <a:ext uri="{FF2B5EF4-FFF2-40B4-BE49-F238E27FC236}">
                <a16:creationId xmlns:a16="http://schemas.microsoft.com/office/drawing/2014/main" id="{6C22DBE2-0154-40F0-9B09-D160FE6057BF}"/>
              </a:ext>
            </a:extLst>
          </p:cNvPr>
          <p:cNvPicPr>
            <a:picLocks noChangeAspect="1"/>
          </p:cNvPicPr>
          <p:nvPr/>
        </p:nvPicPr>
        <p:blipFill rotWithShape="1">
          <a:blip r:embed="rId3"/>
          <a:srcRect l="6183"/>
          <a:stretch/>
        </p:blipFill>
        <p:spPr>
          <a:xfrm>
            <a:off x="501834" y="2183529"/>
            <a:ext cx="5360487" cy="3830791"/>
          </a:xfrm>
          <a:prstGeom prst="rect">
            <a:avLst/>
          </a:prstGeom>
        </p:spPr>
      </p:pic>
    </p:spTree>
    <p:extLst>
      <p:ext uri="{BB962C8B-B14F-4D97-AF65-F5344CB8AC3E}">
        <p14:creationId xmlns:p14="http://schemas.microsoft.com/office/powerpoint/2010/main" val="714145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E49D4-D50A-41D6-B41B-04433D4D5360}"/>
              </a:ext>
            </a:extLst>
          </p:cNvPr>
          <p:cNvSpPr>
            <a:spLocks noGrp="1"/>
          </p:cNvSpPr>
          <p:nvPr>
            <p:ph type="title"/>
          </p:nvPr>
        </p:nvSpPr>
        <p:spPr>
          <a:xfrm>
            <a:off x="1035457" y="50800"/>
            <a:ext cx="9875520" cy="1356360"/>
          </a:xfrm>
        </p:spPr>
        <p:txBody>
          <a:bodyPr/>
          <a:lstStyle/>
          <a:p>
            <a:r>
              <a:rPr lang="en-GB" dirty="0"/>
              <a:t>Conclusion</a:t>
            </a:r>
          </a:p>
        </p:txBody>
      </p:sp>
      <p:sp>
        <p:nvSpPr>
          <p:cNvPr id="3" name="Content Placeholder 2">
            <a:extLst>
              <a:ext uri="{FF2B5EF4-FFF2-40B4-BE49-F238E27FC236}">
                <a16:creationId xmlns:a16="http://schemas.microsoft.com/office/drawing/2014/main" id="{99C97706-B089-481A-8F65-37B33AFA5DD6}"/>
              </a:ext>
            </a:extLst>
          </p:cNvPr>
          <p:cNvSpPr>
            <a:spLocks noGrp="1"/>
          </p:cNvSpPr>
          <p:nvPr>
            <p:ph idx="1"/>
          </p:nvPr>
        </p:nvSpPr>
        <p:spPr>
          <a:xfrm>
            <a:off x="2917954" y="1639382"/>
            <a:ext cx="4906522" cy="4038600"/>
          </a:xfrm>
        </p:spPr>
        <p:txBody>
          <a:bodyPr/>
          <a:lstStyle/>
          <a:p>
            <a:r>
              <a:rPr lang="en-GB" dirty="0"/>
              <a:t>There is more foreign tourists in Cracow which might be good for footfall but market is quite saturated with bars already. Also city has lower GDP than Warsaw, therefore Cracow is dismissed as an investment option.</a:t>
            </a:r>
          </a:p>
          <a:p>
            <a:r>
              <a:rPr lang="en-GB" dirty="0"/>
              <a:t>Warsaw has higher GDP and also higher total number of tourist. Also location around old town is not as saturated as Cracow. Also there is no cocktail bar in old town therefore Warsaw gets go ahead for investment.</a:t>
            </a:r>
          </a:p>
        </p:txBody>
      </p:sp>
      <p:pic>
        <p:nvPicPr>
          <p:cNvPr id="4" name="Picture 2" descr="Znalezione obrazy dla zapytania cracow postcard">
            <a:extLst>
              <a:ext uri="{FF2B5EF4-FFF2-40B4-BE49-F238E27FC236}">
                <a16:creationId xmlns:a16="http://schemas.microsoft.com/office/drawing/2014/main" id="{0287BC67-35AF-46A1-BDCB-AFDD1AA8FE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635" y="2888202"/>
            <a:ext cx="2385585" cy="33601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Podobny obraz">
            <a:extLst>
              <a:ext uri="{FF2B5EF4-FFF2-40B4-BE49-F238E27FC236}">
                <a16:creationId xmlns:a16="http://schemas.microsoft.com/office/drawing/2014/main" id="{FEB2E8DC-06F7-410C-ACBC-3658146CB5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12" t="15567" r="4905" b="16289"/>
          <a:stretch/>
        </p:blipFill>
        <p:spPr bwMode="auto">
          <a:xfrm>
            <a:off x="7926211" y="2960182"/>
            <a:ext cx="3835154" cy="288835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Znalezione obrazy dla zapytania thumbs down">
            <a:extLst>
              <a:ext uri="{FF2B5EF4-FFF2-40B4-BE49-F238E27FC236}">
                <a16:creationId xmlns:a16="http://schemas.microsoft.com/office/drawing/2014/main" id="{8DFDA64F-7A6A-4DF2-9F10-40C2AF0CF8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635" y="1030375"/>
            <a:ext cx="1780761" cy="178076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A0671E2-6AFF-4C1C-B896-E415DBE26D0B}"/>
              </a:ext>
            </a:extLst>
          </p:cNvPr>
          <p:cNvPicPr>
            <a:picLocks noChangeAspect="1"/>
          </p:cNvPicPr>
          <p:nvPr/>
        </p:nvPicPr>
        <p:blipFill>
          <a:blip r:embed="rId5"/>
          <a:stretch>
            <a:fillRect/>
          </a:stretch>
        </p:blipFill>
        <p:spPr>
          <a:xfrm>
            <a:off x="8946191" y="1407160"/>
            <a:ext cx="2127236" cy="1403976"/>
          </a:xfrm>
          <a:prstGeom prst="rect">
            <a:avLst/>
          </a:prstGeom>
        </p:spPr>
      </p:pic>
    </p:spTree>
    <p:extLst>
      <p:ext uri="{BB962C8B-B14F-4D97-AF65-F5344CB8AC3E}">
        <p14:creationId xmlns:p14="http://schemas.microsoft.com/office/powerpoint/2010/main" val="2622283013"/>
      </p:ext>
    </p:extLst>
  </p:cSld>
  <p:clrMapOvr>
    <a:masterClrMapping/>
  </p:clrMapOvr>
</p:sld>
</file>

<file path=ppt/theme/theme1.xml><?xml version="1.0" encoding="utf-8"?>
<a:theme xmlns:a="http://schemas.openxmlformats.org/drawingml/2006/main" name="Basis">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63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446C221D-F63F-4DD8-B509-CFE168687BF2}"/>
    </a:ext>
  </a:extLst>
</a:theme>
</file>

<file path=docProps/app.xml><?xml version="1.0" encoding="utf-8"?>
<Properties xmlns="http://schemas.openxmlformats.org/officeDocument/2006/extended-properties" xmlns:vt="http://schemas.openxmlformats.org/officeDocument/2006/docPropsVTypes">
  <Template>TM03457444[[fn=Basis]]</Template>
  <TotalTime>0</TotalTime>
  <Words>659</Words>
  <Application>Microsoft Office PowerPoint</Application>
  <PresentationFormat>Widescreen</PresentationFormat>
  <Paragraphs>30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Corbel</vt:lpstr>
      <vt:lpstr>Basis</vt:lpstr>
      <vt:lpstr>Which location is better to open Cocktail Bar Cracow or Warsaw?</vt:lpstr>
      <vt:lpstr>A description of the problem</vt:lpstr>
      <vt:lpstr>A description of the data and how it will be used to solve the problem</vt:lpstr>
      <vt:lpstr>Methodology</vt:lpstr>
      <vt:lpstr>Warsaw has higher population and GDP per capita</vt:lpstr>
      <vt:lpstr>Warsaw has higher number of total tourists but Cracow has slightly higher number of foreign tourists</vt:lpstr>
      <vt:lpstr>In Warsaw there is 10 bars specialising in cocktails but none of them is near old town</vt:lpstr>
      <vt:lpstr>There is less cocktail bars in Cracow but old town is highly saturated with bars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Which location is better to open Cocktail bar in Cracow or Warsaw?</dc:title>
  <dc:creator>Igor Pyrko</dc:creator>
  <cp:lastModifiedBy>Igor Pyrko</cp:lastModifiedBy>
  <cp:revision>11</cp:revision>
  <dcterms:created xsi:type="dcterms:W3CDTF">2019-06-26T11:57:53Z</dcterms:created>
  <dcterms:modified xsi:type="dcterms:W3CDTF">2019-06-26T15:28:28Z</dcterms:modified>
</cp:coreProperties>
</file>

<file path=docProps/thumbnail.jpeg>
</file>